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8" r:id="rId5"/>
    <p:sldId id="259" r:id="rId6"/>
    <p:sldId id="262" r:id="rId7"/>
    <p:sldId id="264" r:id="rId8"/>
    <p:sldId id="263" r:id="rId9"/>
    <p:sldId id="265" r:id="rId10"/>
    <p:sldId id="267" r:id="rId11"/>
    <p:sldId id="268" r:id="rId12"/>
    <p:sldId id="269" r:id="rId13"/>
    <p:sldId id="272" r:id="rId14"/>
    <p:sldId id="274" r:id="rId15"/>
    <p:sldId id="270" r:id="rId1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33" autoAdjust="0"/>
    <p:restoredTop sz="94660"/>
  </p:normalViewPr>
  <p:slideViewPr>
    <p:cSldViewPr snapToGrid="0">
      <p:cViewPr varScale="1">
        <p:scale>
          <a:sx n="38" d="100"/>
          <a:sy n="38" d="100"/>
        </p:scale>
        <p:origin x="-900" y="-11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71B3F806-0BAB-4ABA-8687-3A29CE5D7294}" type="datetimeFigureOut">
              <a:rPr lang="it-IT" smtClean="0"/>
              <a:pPr/>
              <a:t>20/01/2017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B58ACFF-9CBB-4724-9BD1-D318340F6BD7}" type="slidenum">
              <a:rPr lang="it-IT" smtClean="0"/>
              <a:pPr/>
              <a:t>‹N›</a:t>
            </a:fld>
            <a:endParaRPr lang="it-IT"/>
          </a:p>
        </p:txBody>
      </p:sp>
    </p:spTree>
    <p:extLst>
      <p:ext uri="{BB962C8B-B14F-4D97-AF65-F5344CB8AC3E}">
        <p14:creationId xmlns:p14="http://schemas.microsoft.com/office/powerpoint/2010/main" xmlns="" val="7986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1B3F806-0BAB-4ABA-8687-3A29CE5D7294}" type="datetimeFigureOut">
              <a:rPr lang="it-IT" smtClean="0"/>
              <a:pPr/>
              <a:t>20/01/2017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B58ACFF-9CBB-4724-9BD1-D318340F6BD7}" type="slidenum">
              <a:rPr lang="it-IT" smtClean="0"/>
              <a:pPr/>
              <a:t>‹N›</a:t>
            </a:fld>
            <a:endParaRPr lang="it-IT"/>
          </a:p>
        </p:txBody>
      </p:sp>
    </p:spTree>
    <p:extLst>
      <p:ext uri="{BB962C8B-B14F-4D97-AF65-F5344CB8AC3E}">
        <p14:creationId xmlns:p14="http://schemas.microsoft.com/office/powerpoint/2010/main" xmlns="" val="1991644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1B3F806-0BAB-4ABA-8687-3A29CE5D7294}" type="datetimeFigureOut">
              <a:rPr lang="it-IT" smtClean="0"/>
              <a:pPr/>
              <a:t>20/01/2017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B58ACFF-9CBB-4724-9BD1-D318340F6BD7}" type="slidenum">
              <a:rPr lang="it-IT" smtClean="0"/>
              <a:pPr/>
              <a:t>‹N›</a:t>
            </a:fld>
            <a:endParaRPr lang="it-IT"/>
          </a:p>
        </p:txBody>
      </p:sp>
    </p:spTree>
    <p:extLst>
      <p:ext uri="{BB962C8B-B14F-4D97-AF65-F5344CB8AC3E}">
        <p14:creationId xmlns:p14="http://schemas.microsoft.com/office/powerpoint/2010/main" xmlns="" val="1248178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1B3F806-0BAB-4ABA-8687-3A29CE5D7294}" type="datetimeFigureOut">
              <a:rPr lang="it-IT" smtClean="0"/>
              <a:pPr/>
              <a:t>20/01/2017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B58ACFF-9CBB-4724-9BD1-D318340F6BD7}" type="slidenum">
              <a:rPr lang="it-IT" smtClean="0"/>
              <a:pPr/>
              <a:t>‹N›</a:t>
            </a:fld>
            <a:endParaRPr lang="it-IT"/>
          </a:p>
        </p:txBody>
      </p:sp>
    </p:spTree>
    <p:extLst>
      <p:ext uri="{BB962C8B-B14F-4D97-AF65-F5344CB8AC3E}">
        <p14:creationId xmlns:p14="http://schemas.microsoft.com/office/powerpoint/2010/main" xmlns="" val="4166867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71B3F806-0BAB-4ABA-8687-3A29CE5D7294}" type="datetimeFigureOut">
              <a:rPr lang="it-IT" smtClean="0"/>
              <a:pPr/>
              <a:t>20/01/2017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B58ACFF-9CBB-4724-9BD1-D318340F6BD7}" type="slidenum">
              <a:rPr lang="it-IT" smtClean="0"/>
              <a:pPr/>
              <a:t>‹N›</a:t>
            </a:fld>
            <a:endParaRPr lang="it-IT"/>
          </a:p>
        </p:txBody>
      </p:sp>
    </p:spTree>
    <p:extLst>
      <p:ext uri="{BB962C8B-B14F-4D97-AF65-F5344CB8AC3E}">
        <p14:creationId xmlns:p14="http://schemas.microsoft.com/office/powerpoint/2010/main" xmlns="" val="163203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71B3F806-0BAB-4ABA-8687-3A29CE5D7294}" type="datetimeFigureOut">
              <a:rPr lang="it-IT" smtClean="0"/>
              <a:pPr/>
              <a:t>20/01/2017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B58ACFF-9CBB-4724-9BD1-D318340F6BD7}" type="slidenum">
              <a:rPr lang="it-IT" smtClean="0"/>
              <a:pPr/>
              <a:t>‹N›</a:t>
            </a:fld>
            <a:endParaRPr lang="it-IT"/>
          </a:p>
        </p:txBody>
      </p:sp>
    </p:spTree>
    <p:extLst>
      <p:ext uri="{BB962C8B-B14F-4D97-AF65-F5344CB8AC3E}">
        <p14:creationId xmlns:p14="http://schemas.microsoft.com/office/powerpoint/2010/main" xmlns="" val="3824858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71B3F806-0BAB-4ABA-8687-3A29CE5D7294}" type="datetimeFigureOut">
              <a:rPr lang="it-IT" smtClean="0"/>
              <a:pPr/>
              <a:t>20/01/2017</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B58ACFF-9CBB-4724-9BD1-D318340F6BD7}" type="slidenum">
              <a:rPr lang="it-IT" smtClean="0"/>
              <a:pPr/>
              <a:t>‹N›</a:t>
            </a:fld>
            <a:endParaRPr lang="it-IT"/>
          </a:p>
        </p:txBody>
      </p:sp>
    </p:spTree>
    <p:extLst>
      <p:ext uri="{BB962C8B-B14F-4D97-AF65-F5344CB8AC3E}">
        <p14:creationId xmlns:p14="http://schemas.microsoft.com/office/powerpoint/2010/main" xmlns="" val="2984813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71B3F806-0BAB-4ABA-8687-3A29CE5D7294}" type="datetimeFigureOut">
              <a:rPr lang="it-IT" smtClean="0"/>
              <a:pPr/>
              <a:t>20/01/2017</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B58ACFF-9CBB-4724-9BD1-D318340F6BD7}" type="slidenum">
              <a:rPr lang="it-IT" smtClean="0"/>
              <a:pPr/>
              <a:t>‹N›</a:t>
            </a:fld>
            <a:endParaRPr lang="it-IT"/>
          </a:p>
        </p:txBody>
      </p:sp>
    </p:spTree>
    <p:extLst>
      <p:ext uri="{BB962C8B-B14F-4D97-AF65-F5344CB8AC3E}">
        <p14:creationId xmlns:p14="http://schemas.microsoft.com/office/powerpoint/2010/main" xmlns="" val="711472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1B3F806-0BAB-4ABA-8687-3A29CE5D7294}" type="datetimeFigureOut">
              <a:rPr lang="it-IT" smtClean="0"/>
              <a:pPr/>
              <a:t>20/01/2017</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B58ACFF-9CBB-4724-9BD1-D318340F6BD7}" type="slidenum">
              <a:rPr lang="it-IT" smtClean="0"/>
              <a:pPr/>
              <a:t>‹N›</a:t>
            </a:fld>
            <a:endParaRPr lang="it-IT"/>
          </a:p>
        </p:txBody>
      </p:sp>
    </p:spTree>
    <p:extLst>
      <p:ext uri="{BB962C8B-B14F-4D97-AF65-F5344CB8AC3E}">
        <p14:creationId xmlns:p14="http://schemas.microsoft.com/office/powerpoint/2010/main" xmlns="" val="2084777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1B3F806-0BAB-4ABA-8687-3A29CE5D7294}" type="datetimeFigureOut">
              <a:rPr lang="it-IT" smtClean="0"/>
              <a:pPr/>
              <a:t>20/01/2017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B58ACFF-9CBB-4724-9BD1-D318340F6BD7}" type="slidenum">
              <a:rPr lang="it-IT" smtClean="0"/>
              <a:pPr/>
              <a:t>‹N›</a:t>
            </a:fld>
            <a:endParaRPr lang="it-IT"/>
          </a:p>
        </p:txBody>
      </p:sp>
    </p:spTree>
    <p:extLst>
      <p:ext uri="{BB962C8B-B14F-4D97-AF65-F5344CB8AC3E}">
        <p14:creationId xmlns:p14="http://schemas.microsoft.com/office/powerpoint/2010/main" xmlns="" val="769113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1B3F806-0BAB-4ABA-8687-3A29CE5D7294}" type="datetimeFigureOut">
              <a:rPr lang="it-IT" smtClean="0"/>
              <a:pPr/>
              <a:t>20/01/2017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B58ACFF-9CBB-4724-9BD1-D318340F6BD7}" type="slidenum">
              <a:rPr lang="it-IT" smtClean="0"/>
              <a:pPr/>
              <a:t>‹N›</a:t>
            </a:fld>
            <a:endParaRPr lang="it-IT"/>
          </a:p>
        </p:txBody>
      </p:sp>
    </p:spTree>
    <p:extLst>
      <p:ext uri="{BB962C8B-B14F-4D97-AF65-F5344CB8AC3E}">
        <p14:creationId xmlns:p14="http://schemas.microsoft.com/office/powerpoint/2010/main" xmlns="" val="939440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B3F806-0BAB-4ABA-8687-3A29CE5D7294}" type="datetimeFigureOut">
              <a:rPr lang="it-IT" smtClean="0"/>
              <a:pPr/>
              <a:t>20/01/2017</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58ACFF-9CBB-4724-9BD1-D318340F6BD7}" type="slidenum">
              <a:rPr lang="it-IT" smtClean="0"/>
              <a:pPr/>
              <a:t>‹N›</a:t>
            </a:fld>
            <a:endParaRPr lang="it-IT"/>
          </a:p>
        </p:txBody>
      </p:sp>
    </p:spTree>
    <p:extLst>
      <p:ext uri="{BB962C8B-B14F-4D97-AF65-F5344CB8AC3E}">
        <p14:creationId xmlns:p14="http://schemas.microsoft.com/office/powerpoint/2010/main" xmlns="" val="14489296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0" y="0"/>
            <a:ext cx="12192000" cy="6857999"/>
          </a:xfrm>
          <a:solidFill>
            <a:schemeClr val="accent5">
              <a:lumMod val="75000"/>
            </a:schemeClr>
          </a:solidFill>
        </p:spPr>
        <p:txBody>
          <a:bodyPr>
            <a:noAutofit/>
          </a:bodyPr>
          <a:lstStyle/>
          <a:p>
            <a:pPr>
              <a:lnSpc>
                <a:spcPct val="150000"/>
              </a:lnSpc>
            </a:pPr>
            <a:r>
              <a:rPr lang="it-IT" sz="4400" dirty="0" smtClean="0">
                <a:solidFill>
                  <a:srgbClr val="FF0000"/>
                </a:solidFill>
                <a:latin typeface="AR CHRISTY" panose="02000000000000000000" pitchFamily="2" charset="0"/>
              </a:rPr>
              <a:t>PROGETTO CONCORSO SENATO</a:t>
            </a:r>
          </a:p>
          <a:p>
            <a:pPr>
              <a:lnSpc>
                <a:spcPct val="150000"/>
              </a:lnSpc>
            </a:pPr>
            <a:r>
              <a:rPr lang="it-IT" sz="4400" dirty="0" smtClean="0">
                <a:solidFill>
                  <a:srgbClr val="FF0000"/>
                </a:solidFill>
                <a:latin typeface="AR CHRISTY" panose="02000000000000000000" pitchFamily="2" charset="0"/>
              </a:rPr>
              <a:t>« V0RREI UNA LEGGE CHE»…….</a:t>
            </a:r>
          </a:p>
          <a:p>
            <a:pPr>
              <a:lnSpc>
                <a:spcPct val="150000"/>
              </a:lnSpc>
            </a:pPr>
            <a:r>
              <a:rPr lang="it-IT" sz="4400" dirty="0" smtClean="0">
                <a:solidFill>
                  <a:srgbClr val="FF0000"/>
                </a:solidFill>
                <a:latin typeface="AR CHRISTY" panose="02000000000000000000" pitchFamily="2" charset="0"/>
              </a:rPr>
              <a:t>I.C. «A. de Curtis»   AVERSA (CE)</a:t>
            </a:r>
          </a:p>
          <a:p>
            <a:pPr>
              <a:lnSpc>
                <a:spcPct val="150000"/>
              </a:lnSpc>
            </a:pPr>
            <a:r>
              <a:rPr lang="it-IT" sz="4400" dirty="0" smtClean="0">
                <a:solidFill>
                  <a:srgbClr val="FF0000"/>
                </a:solidFill>
                <a:latin typeface="AR CHRISTY" panose="02000000000000000000" pitchFamily="2" charset="0"/>
              </a:rPr>
              <a:t>Scuola Primaria </a:t>
            </a:r>
          </a:p>
          <a:p>
            <a:pPr>
              <a:lnSpc>
                <a:spcPct val="150000"/>
              </a:lnSpc>
            </a:pPr>
            <a:r>
              <a:rPr lang="it-IT" sz="4400" dirty="0" smtClean="0">
                <a:solidFill>
                  <a:srgbClr val="FF0000"/>
                </a:solidFill>
                <a:latin typeface="AR CHRISTY" panose="02000000000000000000" pitchFamily="2" charset="0"/>
              </a:rPr>
              <a:t>Classe IV B</a:t>
            </a:r>
          </a:p>
          <a:p>
            <a:r>
              <a:rPr lang="it-IT" sz="4400" dirty="0" err="1" smtClean="0">
                <a:solidFill>
                  <a:srgbClr val="FF0000"/>
                </a:solidFill>
                <a:latin typeface="AR CHRISTY" panose="02000000000000000000" pitchFamily="2" charset="0"/>
              </a:rPr>
              <a:t>a.s.</a:t>
            </a:r>
            <a:r>
              <a:rPr lang="it-IT" sz="4400" dirty="0" smtClean="0">
                <a:solidFill>
                  <a:srgbClr val="FF0000"/>
                </a:solidFill>
                <a:latin typeface="AR CHRISTY" panose="02000000000000000000" pitchFamily="2" charset="0"/>
              </a:rPr>
              <a:t> 2016/17</a:t>
            </a:r>
            <a:endParaRPr lang="it-IT" sz="4400" dirty="0">
              <a:solidFill>
                <a:srgbClr val="FF0000"/>
              </a:solidFill>
              <a:latin typeface="AR CHRISTY" panose="02000000000000000000" pitchFamily="2" charset="0"/>
            </a:endParaRPr>
          </a:p>
        </p:txBody>
      </p:sp>
    </p:spTree>
    <p:extLst>
      <p:ext uri="{BB962C8B-B14F-4D97-AF65-F5344CB8AC3E}">
        <p14:creationId xmlns:p14="http://schemas.microsoft.com/office/powerpoint/2010/main" xmlns="" val="22315295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12192000" cy="1325563"/>
          </a:xfrm>
          <a:solidFill>
            <a:schemeClr val="accent5">
              <a:lumMod val="75000"/>
            </a:schemeClr>
          </a:solidFill>
        </p:spPr>
        <p:txBody>
          <a:bodyPr/>
          <a:lstStyle/>
          <a:p>
            <a:pPr algn="ctr"/>
            <a:r>
              <a:rPr lang="it-IT" sz="3600" b="1" dirty="0" smtClean="0">
                <a:solidFill>
                  <a:srgbClr val="FF0000"/>
                </a:solidFill>
              </a:rPr>
              <a:t>LE POPOLAZIONI SCAPPANO DAI </a:t>
            </a:r>
            <a:r>
              <a:rPr lang="it-IT" sz="3600" b="1" dirty="0" err="1" smtClean="0">
                <a:solidFill>
                  <a:srgbClr val="FF0000"/>
                </a:solidFill>
              </a:rPr>
              <a:t>TERRORISTI</a:t>
            </a:r>
            <a:r>
              <a:rPr lang="it-IT" b="1" dirty="0" err="1" smtClean="0">
                <a:solidFill>
                  <a:srgbClr val="FF0000"/>
                </a:solidFill>
              </a:rPr>
              <a:t>…MALALA</a:t>
            </a:r>
            <a:endParaRPr lang="it-IT" b="1" dirty="0">
              <a:solidFill>
                <a:srgbClr val="FF0000"/>
              </a:solidFill>
            </a:endParaRPr>
          </a:p>
        </p:txBody>
      </p:sp>
      <p:pic>
        <p:nvPicPr>
          <p:cNvPr id="1026" name="Picture 2" descr="C:\Users\Pc14\Downloads\IMG_20170118_113548_BURST001_COVER_resized_20170118_113647788.jpg"/>
          <p:cNvPicPr>
            <a:picLocks noGrp="1" noChangeAspect="1" noChangeArrowheads="1"/>
          </p:cNvPicPr>
          <p:nvPr>
            <p:ph idx="1"/>
          </p:nvPr>
        </p:nvPicPr>
        <p:blipFill>
          <a:blip r:embed="rId2" cstate="print"/>
          <a:srcRect/>
          <a:stretch>
            <a:fillRect/>
          </a:stretch>
        </p:blipFill>
        <p:spPr bwMode="auto">
          <a:xfrm>
            <a:off x="0" y="1292772"/>
            <a:ext cx="12192000" cy="5565227"/>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690688"/>
          </a:xfrm>
          <a:solidFill>
            <a:schemeClr val="accent5">
              <a:lumMod val="75000"/>
            </a:schemeClr>
          </a:solidFill>
        </p:spPr>
        <p:txBody>
          <a:bodyPr/>
          <a:lstStyle/>
          <a:p>
            <a:pPr algn="ctr"/>
            <a:r>
              <a:rPr lang="it-IT" dirty="0" smtClean="0">
                <a:solidFill>
                  <a:srgbClr val="FF0000"/>
                </a:solidFill>
                <a:latin typeface="AR CHRISTY"/>
              </a:rPr>
              <a:t>EMIGRANTI SU UN GOMMONE</a:t>
            </a:r>
            <a:endParaRPr lang="it-IT" dirty="0">
              <a:solidFill>
                <a:srgbClr val="FF0000"/>
              </a:solidFill>
              <a:latin typeface="AR CHRISTY"/>
            </a:endParaRPr>
          </a:p>
        </p:txBody>
      </p:sp>
      <p:pic>
        <p:nvPicPr>
          <p:cNvPr id="2052" name="Picture 4" descr="C:\Users\Pc14\Downloads\IMG_20170118_115046_resized_20170118_115104443.jpg"/>
          <p:cNvPicPr>
            <a:picLocks noGrp="1" noChangeAspect="1" noChangeArrowheads="1"/>
          </p:cNvPicPr>
          <p:nvPr>
            <p:ph idx="1"/>
          </p:nvPr>
        </p:nvPicPr>
        <p:blipFill>
          <a:blip r:embed="rId2" cstate="print"/>
          <a:srcRect/>
          <a:stretch>
            <a:fillRect/>
          </a:stretch>
        </p:blipFill>
        <p:spPr bwMode="auto">
          <a:xfrm>
            <a:off x="0" y="1734206"/>
            <a:ext cx="12192000" cy="5123793"/>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693683"/>
            <a:ext cx="12192000" cy="6164317"/>
          </a:xfrm>
          <a:solidFill>
            <a:schemeClr val="accent5">
              <a:lumMod val="75000"/>
            </a:schemeClr>
          </a:solidFill>
        </p:spPr>
        <p:txBody>
          <a:bodyPr/>
          <a:lstStyle/>
          <a:p>
            <a:endParaRPr lang="it-IT" dirty="0"/>
          </a:p>
        </p:txBody>
      </p:sp>
      <p:pic>
        <p:nvPicPr>
          <p:cNvPr id="1026" name="Picture 2" descr="C:\Users\Pc14\Downloads\IMG_20170119_083613_BURST001_COVER_resized_20170119_083635166.jpg"/>
          <p:cNvPicPr>
            <a:picLocks noGrp="1" noChangeAspect="1" noChangeArrowheads="1"/>
          </p:cNvPicPr>
          <p:nvPr>
            <p:ph idx="1"/>
          </p:nvPr>
        </p:nvPicPr>
        <p:blipFill>
          <a:blip r:embed="rId2"/>
          <a:srcRect/>
          <a:stretch>
            <a:fillRect/>
          </a:stretch>
        </p:blipFill>
        <p:spPr bwMode="auto">
          <a:xfrm>
            <a:off x="0" y="1062584"/>
            <a:ext cx="12192000" cy="5795416"/>
          </a:xfrm>
          <a:prstGeom prst="rect">
            <a:avLst/>
          </a:prstGeom>
          <a:noFill/>
        </p:spPr>
      </p:pic>
      <p:sp>
        <p:nvSpPr>
          <p:cNvPr id="9" name="CasellaDiTesto 8"/>
          <p:cNvSpPr txBox="1"/>
          <p:nvPr/>
        </p:nvSpPr>
        <p:spPr>
          <a:xfrm>
            <a:off x="0" y="-1"/>
            <a:ext cx="12192000" cy="707886"/>
          </a:xfrm>
          <a:prstGeom prst="rect">
            <a:avLst/>
          </a:prstGeom>
          <a:solidFill>
            <a:schemeClr val="accent5">
              <a:lumMod val="75000"/>
            </a:schemeClr>
          </a:solidFill>
        </p:spPr>
        <p:txBody>
          <a:bodyPr wrap="square" rtlCol="0">
            <a:spAutoFit/>
          </a:bodyPr>
          <a:lstStyle/>
          <a:p>
            <a:pPr algn="ctr"/>
            <a:r>
              <a:rPr lang="it-IT" sz="4000" dirty="0" smtClean="0">
                <a:solidFill>
                  <a:srgbClr val="FF0000"/>
                </a:solidFill>
                <a:latin typeface="AR CHRISTY"/>
              </a:rPr>
              <a:t>MOLTE POPOLAZIONI VIVONO SOTTO LE BOMBE</a:t>
            </a:r>
            <a:endParaRPr lang="it-IT" sz="4000" dirty="0">
              <a:solidFill>
                <a:srgbClr val="FF0000"/>
              </a:solidFill>
              <a:latin typeface="AR CHRISTY"/>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690688"/>
          </a:xfrm>
          <a:solidFill>
            <a:schemeClr val="accent5">
              <a:lumMod val="75000"/>
            </a:schemeClr>
          </a:solidFill>
        </p:spPr>
        <p:txBody>
          <a:bodyPr/>
          <a:lstStyle/>
          <a:p>
            <a:pPr algn="ctr"/>
            <a:r>
              <a:rPr lang="it-IT" b="1" dirty="0" smtClean="0">
                <a:solidFill>
                  <a:srgbClr val="FF0000"/>
                </a:solidFill>
              </a:rPr>
              <a:t>ECCOCI </a:t>
            </a:r>
            <a:r>
              <a:rPr lang="it-IT" b="1" dirty="0" err="1" smtClean="0">
                <a:solidFill>
                  <a:srgbClr val="FF0000"/>
                </a:solidFill>
              </a:rPr>
              <a:t>……</a:t>
            </a:r>
            <a:r>
              <a:rPr lang="it-IT" b="1" dirty="0" smtClean="0">
                <a:solidFill>
                  <a:srgbClr val="FF0000"/>
                </a:solidFill>
              </a:rPr>
              <a:t> SIAMO I RAGAZZI DELLA  IV B</a:t>
            </a:r>
            <a:endParaRPr lang="it-IT" b="1" dirty="0">
              <a:solidFill>
                <a:srgbClr val="FF0000"/>
              </a:solidFill>
            </a:endParaRPr>
          </a:p>
        </p:txBody>
      </p:sp>
      <p:pic>
        <p:nvPicPr>
          <p:cNvPr id="3074" name="Picture 2" descr="C:\Users\Pc14\Downloads\IMG_20170119_095238_resized_20170119_095301619.jpg"/>
          <p:cNvPicPr>
            <a:picLocks noGrp="1" noChangeAspect="1" noChangeArrowheads="1"/>
          </p:cNvPicPr>
          <p:nvPr>
            <p:ph idx="1"/>
          </p:nvPr>
        </p:nvPicPr>
        <p:blipFill>
          <a:blip r:embed="rId2"/>
          <a:srcRect/>
          <a:stretch>
            <a:fillRect/>
          </a:stretch>
        </p:blipFill>
        <p:spPr bwMode="auto">
          <a:xfrm>
            <a:off x="0" y="1639614"/>
            <a:ext cx="12192000" cy="5218386"/>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0" y="759854"/>
            <a:ext cx="12192000" cy="6098146"/>
          </a:xfrm>
        </p:spPr>
      </p:pic>
      <p:sp>
        <p:nvSpPr>
          <p:cNvPr id="2" name="CasellaDiTesto 1"/>
          <p:cNvSpPr txBox="1"/>
          <p:nvPr/>
        </p:nvSpPr>
        <p:spPr>
          <a:xfrm>
            <a:off x="0" y="0"/>
            <a:ext cx="12192000" cy="769441"/>
          </a:xfrm>
          <a:prstGeom prst="rect">
            <a:avLst/>
          </a:prstGeom>
          <a:solidFill>
            <a:schemeClr val="accent5">
              <a:lumMod val="75000"/>
            </a:schemeClr>
          </a:solidFill>
        </p:spPr>
        <p:txBody>
          <a:bodyPr wrap="square" rtlCol="0">
            <a:spAutoFit/>
          </a:bodyPr>
          <a:lstStyle/>
          <a:p>
            <a:pPr algn="ctr"/>
            <a:r>
              <a:rPr lang="it-IT" sz="4400" dirty="0" smtClean="0">
                <a:solidFill>
                  <a:srgbClr val="FF0000"/>
                </a:solidFill>
                <a:latin typeface="AR CHRISTY" panose="02000000000000000000" pitchFamily="2" charset="0"/>
              </a:rPr>
              <a:t>Lavoro sulle leggi e la Costituzione</a:t>
            </a:r>
            <a:endParaRPr lang="it-IT" sz="4400" dirty="0">
              <a:solidFill>
                <a:srgbClr val="FF0000"/>
              </a:solidFill>
              <a:latin typeface="AR CHRISTY" panose="02000000000000000000" pitchFamily="2" charset="0"/>
            </a:endParaRPr>
          </a:p>
        </p:txBody>
      </p:sp>
    </p:spTree>
    <p:extLst>
      <p:ext uri="{BB962C8B-B14F-4D97-AF65-F5344CB8AC3E}">
        <p14:creationId xmlns:p14="http://schemas.microsoft.com/office/powerpoint/2010/main" xmlns="" val="15980195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4666593" cy="6857999"/>
          </a:xfrm>
          <a:solidFill>
            <a:schemeClr val="accent5">
              <a:lumMod val="75000"/>
            </a:schemeClr>
          </a:solidFill>
        </p:spPr>
        <p:txBody>
          <a:bodyPr/>
          <a:lstStyle/>
          <a:p>
            <a:endParaRPr lang="it-IT" dirty="0"/>
          </a:p>
        </p:txBody>
      </p:sp>
      <p:pic>
        <p:nvPicPr>
          <p:cNvPr id="2050" name="Picture 2" descr="C:\Users\Pc14\Downloads\IMG_20170119_091315_BURST001_COVER_resized_20170119_091338155.jpg"/>
          <p:cNvPicPr>
            <a:picLocks noGrp="1" noChangeAspect="1" noChangeArrowheads="1"/>
          </p:cNvPicPr>
          <p:nvPr>
            <p:ph idx="1"/>
          </p:nvPr>
        </p:nvPicPr>
        <p:blipFill>
          <a:blip r:embed="rId2"/>
          <a:srcRect/>
          <a:stretch>
            <a:fillRect/>
          </a:stretch>
        </p:blipFill>
        <p:spPr bwMode="auto">
          <a:xfrm rot="5400000">
            <a:off x="-537694" y="537692"/>
            <a:ext cx="6858000" cy="5782615"/>
          </a:xfrm>
          <a:prstGeom prst="rect">
            <a:avLst/>
          </a:prstGeom>
          <a:noFill/>
        </p:spPr>
      </p:pic>
      <p:sp>
        <p:nvSpPr>
          <p:cNvPr id="3" name="CasellaDiTesto 2"/>
          <p:cNvSpPr txBox="1"/>
          <p:nvPr/>
        </p:nvSpPr>
        <p:spPr>
          <a:xfrm>
            <a:off x="5782614" y="25361"/>
            <a:ext cx="6409386" cy="7325082"/>
          </a:xfrm>
          <a:prstGeom prst="rect">
            <a:avLst/>
          </a:prstGeom>
          <a:solidFill>
            <a:schemeClr val="accent5">
              <a:lumMod val="75000"/>
            </a:schemeClr>
          </a:solidFill>
        </p:spPr>
        <p:txBody>
          <a:bodyPr wrap="square" rtlCol="0">
            <a:spAutoFit/>
          </a:bodyPr>
          <a:lstStyle/>
          <a:p>
            <a:r>
              <a:rPr lang="it-IT" b="1" dirty="0" smtClean="0">
                <a:solidFill>
                  <a:schemeClr val="bg1"/>
                </a:solidFill>
              </a:rPr>
              <a:t>                                   </a:t>
            </a:r>
            <a:r>
              <a:rPr lang="it-IT" sz="2800" b="1" dirty="0" smtClean="0">
                <a:solidFill>
                  <a:srgbClr val="FF0000"/>
                </a:solidFill>
                <a:latin typeface="AR CHRISTY" panose="02000000000000000000" pitchFamily="2" charset="0"/>
              </a:rPr>
              <a:t>PROPOSTA </a:t>
            </a:r>
            <a:r>
              <a:rPr lang="it-IT" sz="2800" b="1" dirty="0">
                <a:solidFill>
                  <a:srgbClr val="FF0000"/>
                </a:solidFill>
                <a:latin typeface="AR CHRISTY" panose="02000000000000000000" pitchFamily="2" charset="0"/>
              </a:rPr>
              <a:t>DI </a:t>
            </a:r>
            <a:r>
              <a:rPr lang="it-IT" sz="2800" b="1" dirty="0" smtClean="0">
                <a:solidFill>
                  <a:srgbClr val="FF0000"/>
                </a:solidFill>
                <a:latin typeface="AR CHRISTY" panose="02000000000000000000" pitchFamily="2" charset="0"/>
              </a:rPr>
              <a:t>LEGGE</a:t>
            </a:r>
          </a:p>
          <a:p>
            <a:r>
              <a:rPr lang="it-IT" sz="2000" b="1" dirty="0" smtClean="0">
                <a:solidFill>
                  <a:srgbClr val="FF0000"/>
                </a:solidFill>
                <a:latin typeface="AR CHRISTY" panose="02000000000000000000" pitchFamily="2" charset="0"/>
              </a:rPr>
              <a:t>-TUTELARE </a:t>
            </a:r>
            <a:r>
              <a:rPr lang="it-IT" sz="2000" b="1" dirty="0">
                <a:solidFill>
                  <a:srgbClr val="FF0000"/>
                </a:solidFill>
                <a:latin typeface="AR CHRISTY" panose="02000000000000000000" pitchFamily="2" charset="0"/>
              </a:rPr>
              <a:t>I MINORI STRANIERI NON </a:t>
            </a:r>
            <a:r>
              <a:rPr lang="it-IT" sz="2000" b="1" dirty="0" smtClean="0">
                <a:solidFill>
                  <a:srgbClr val="FF0000"/>
                </a:solidFill>
                <a:latin typeface="AR CHRISTY" panose="02000000000000000000" pitchFamily="2" charset="0"/>
              </a:rPr>
              <a:t>ACCOMPAGNATI-</a:t>
            </a:r>
          </a:p>
          <a:p>
            <a:endParaRPr lang="it-IT" sz="2000" dirty="0">
              <a:solidFill>
                <a:srgbClr val="FF0000"/>
              </a:solidFill>
              <a:latin typeface="AR CHRISTY" panose="02000000000000000000" pitchFamily="2" charset="0"/>
            </a:endParaRPr>
          </a:p>
          <a:p>
            <a:r>
              <a:rPr lang="it-IT" sz="2400" b="1" dirty="0" smtClean="0">
                <a:solidFill>
                  <a:schemeClr val="bg1"/>
                </a:solidFill>
              </a:rPr>
              <a:t>    </a:t>
            </a:r>
            <a:r>
              <a:rPr lang="it-IT" sz="2000" b="1" dirty="0" smtClean="0">
                <a:solidFill>
                  <a:srgbClr val="FF0000"/>
                </a:solidFill>
              </a:rPr>
              <a:t>ART</a:t>
            </a:r>
            <a:r>
              <a:rPr lang="it-IT" sz="2000" b="1" dirty="0">
                <a:solidFill>
                  <a:srgbClr val="FF0000"/>
                </a:solidFill>
              </a:rPr>
              <a:t>. 1 </a:t>
            </a:r>
            <a:endParaRPr lang="it-IT" sz="2000" dirty="0">
              <a:solidFill>
                <a:srgbClr val="FF0000"/>
              </a:solidFill>
            </a:endParaRPr>
          </a:p>
          <a:p>
            <a:r>
              <a:rPr lang="it-IT" sz="2000" b="1" dirty="0" smtClean="0">
                <a:solidFill>
                  <a:schemeClr val="bg1"/>
                </a:solidFill>
              </a:rPr>
              <a:t>I </a:t>
            </a:r>
            <a:r>
              <a:rPr lang="it-IT" sz="2000" b="1" dirty="0">
                <a:solidFill>
                  <a:schemeClr val="bg1"/>
                </a:solidFill>
              </a:rPr>
              <a:t>minori stranieri non accompagnati devono essere accolti </a:t>
            </a:r>
            <a:r>
              <a:rPr lang="it-IT" sz="2000" b="1" dirty="0" smtClean="0">
                <a:solidFill>
                  <a:schemeClr val="bg1"/>
                </a:solidFill>
              </a:rPr>
              <a:t>in  piccole </a:t>
            </a:r>
            <a:r>
              <a:rPr lang="it-IT" sz="2000" b="1" dirty="0">
                <a:solidFill>
                  <a:schemeClr val="bg1"/>
                </a:solidFill>
              </a:rPr>
              <a:t>strutture a loro riservate</a:t>
            </a:r>
            <a:r>
              <a:rPr lang="it-IT" sz="2000" b="1" dirty="0" smtClean="0">
                <a:solidFill>
                  <a:schemeClr val="bg1"/>
                </a:solidFill>
              </a:rPr>
              <a:t>.</a:t>
            </a:r>
          </a:p>
          <a:p>
            <a:endParaRPr lang="it-IT" sz="2000" dirty="0">
              <a:solidFill>
                <a:schemeClr val="bg1"/>
              </a:solidFill>
            </a:endParaRPr>
          </a:p>
          <a:p>
            <a:r>
              <a:rPr lang="it-IT" sz="2000" b="1" dirty="0" smtClean="0">
                <a:solidFill>
                  <a:srgbClr val="FF0000"/>
                </a:solidFill>
              </a:rPr>
              <a:t>   ART.2</a:t>
            </a:r>
            <a:endParaRPr lang="it-IT" sz="2000" dirty="0">
              <a:solidFill>
                <a:srgbClr val="FF0000"/>
              </a:solidFill>
            </a:endParaRPr>
          </a:p>
          <a:p>
            <a:r>
              <a:rPr lang="it-IT" sz="2000" b="1" dirty="0">
                <a:solidFill>
                  <a:schemeClr val="bg1"/>
                </a:solidFill>
              </a:rPr>
              <a:t>In questi istituti i minori devono essere curati, protetti, tutelati; devono </a:t>
            </a:r>
            <a:r>
              <a:rPr lang="it-IT" sz="2000" b="1" dirty="0" smtClean="0">
                <a:solidFill>
                  <a:schemeClr val="bg1"/>
                </a:solidFill>
              </a:rPr>
              <a:t>cominciare ad  </a:t>
            </a:r>
            <a:r>
              <a:rPr lang="it-IT" sz="2000" b="1" dirty="0">
                <a:solidFill>
                  <a:schemeClr val="bg1"/>
                </a:solidFill>
              </a:rPr>
              <a:t>imparare la nostra lingua e conoscere la nostra </a:t>
            </a:r>
            <a:r>
              <a:rPr lang="it-IT" sz="2000" b="1" dirty="0" smtClean="0">
                <a:solidFill>
                  <a:schemeClr val="bg1"/>
                </a:solidFill>
              </a:rPr>
              <a:t>cultura</a:t>
            </a:r>
          </a:p>
          <a:p>
            <a:endParaRPr lang="it-IT" sz="2000" dirty="0">
              <a:solidFill>
                <a:schemeClr val="bg1"/>
              </a:solidFill>
            </a:endParaRPr>
          </a:p>
          <a:p>
            <a:r>
              <a:rPr lang="it-IT" sz="2000" b="1" dirty="0" smtClean="0">
                <a:solidFill>
                  <a:schemeClr val="bg1"/>
                </a:solidFill>
              </a:rPr>
              <a:t>  </a:t>
            </a:r>
            <a:r>
              <a:rPr lang="it-IT" sz="2000" b="1" dirty="0" smtClean="0">
                <a:solidFill>
                  <a:srgbClr val="FF0000"/>
                </a:solidFill>
              </a:rPr>
              <a:t>ART.3</a:t>
            </a:r>
            <a:endParaRPr lang="it-IT" sz="2000" dirty="0">
              <a:solidFill>
                <a:srgbClr val="FF0000"/>
              </a:solidFill>
            </a:endParaRPr>
          </a:p>
          <a:p>
            <a:r>
              <a:rPr lang="it-IT" sz="2000" b="1" dirty="0">
                <a:solidFill>
                  <a:schemeClr val="bg1"/>
                </a:solidFill>
              </a:rPr>
              <a:t>I minori devono essere in tutti i modi ricongiunti ai familiari</a:t>
            </a:r>
            <a:r>
              <a:rPr lang="it-IT" sz="2000" b="1" dirty="0" smtClean="0">
                <a:solidFill>
                  <a:schemeClr val="bg1"/>
                </a:solidFill>
              </a:rPr>
              <a:t>.</a:t>
            </a:r>
          </a:p>
          <a:p>
            <a:endParaRPr lang="it-IT" sz="2000" dirty="0">
              <a:solidFill>
                <a:schemeClr val="bg1"/>
              </a:solidFill>
            </a:endParaRPr>
          </a:p>
          <a:p>
            <a:r>
              <a:rPr lang="it-IT" sz="2000" b="1" dirty="0" smtClean="0">
                <a:solidFill>
                  <a:srgbClr val="FF0000"/>
                </a:solidFill>
              </a:rPr>
              <a:t>  ART.4</a:t>
            </a:r>
            <a:endParaRPr lang="it-IT" sz="2000" dirty="0">
              <a:solidFill>
                <a:srgbClr val="FF0000"/>
              </a:solidFill>
            </a:endParaRPr>
          </a:p>
          <a:p>
            <a:r>
              <a:rPr lang="it-IT" sz="2000" b="1" dirty="0">
                <a:solidFill>
                  <a:schemeClr val="bg1"/>
                </a:solidFill>
              </a:rPr>
              <a:t>Se sono orfani devono essere affidati, quando </a:t>
            </a:r>
            <a:r>
              <a:rPr lang="it-IT" sz="2000" b="1" dirty="0" err="1">
                <a:solidFill>
                  <a:schemeClr val="bg1"/>
                </a:solidFill>
              </a:rPr>
              <a:t>e’</a:t>
            </a:r>
            <a:r>
              <a:rPr lang="it-IT" sz="2000" b="1" dirty="0">
                <a:solidFill>
                  <a:schemeClr val="bg1"/>
                </a:solidFill>
              </a:rPr>
              <a:t> possibile, a genitori adottivi</a:t>
            </a:r>
            <a:r>
              <a:rPr lang="it-IT" sz="2000" b="1" dirty="0" smtClean="0">
                <a:solidFill>
                  <a:schemeClr val="bg1"/>
                </a:solidFill>
              </a:rPr>
              <a:t>.</a:t>
            </a:r>
          </a:p>
          <a:p>
            <a:endParaRPr lang="it-IT" sz="2000" dirty="0">
              <a:solidFill>
                <a:schemeClr val="bg1"/>
              </a:solidFill>
            </a:endParaRPr>
          </a:p>
          <a:p>
            <a:r>
              <a:rPr lang="it-IT" sz="2000" b="1" dirty="0" smtClean="0">
                <a:solidFill>
                  <a:schemeClr val="bg1"/>
                </a:solidFill>
              </a:rPr>
              <a:t>  </a:t>
            </a:r>
            <a:r>
              <a:rPr lang="it-IT" sz="2000" b="1" dirty="0" smtClean="0">
                <a:solidFill>
                  <a:srgbClr val="FF0000"/>
                </a:solidFill>
              </a:rPr>
              <a:t>ART.5</a:t>
            </a:r>
            <a:endParaRPr lang="it-IT" sz="2000" dirty="0">
              <a:solidFill>
                <a:srgbClr val="FF0000"/>
              </a:solidFill>
            </a:endParaRPr>
          </a:p>
          <a:p>
            <a:r>
              <a:rPr lang="it-IT" sz="2000" b="1" dirty="0">
                <a:solidFill>
                  <a:schemeClr val="bg1"/>
                </a:solidFill>
              </a:rPr>
              <a:t>Devono essere protetti dal rischio di abuso e sfruttamento.</a:t>
            </a:r>
            <a:endParaRPr lang="it-IT" sz="2000" dirty="0">
              <a:solidFill>
                <a:schemeClr val="bg1"/>
              </a:solidFill>
            </a:endParaRPr>
          </a:p>
          <a:p>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0" y="0"/>
            <a:ext cx="12192000" cy="6858000"/>
          </a:xfrm>
          <a:solidFill>
            <a:schemeClr val="accent5">
              <a:lumMod val="75000"/>
            </a:schemeClr>
          </a:solidFill>
        </p:spPr>
        <p:txBody>
          <a:bodyPr>
            <a:normAutofit/>
          </a:bodyPr>
          <a:lstStyle/>
          <a:p>
            <a:pPr algn="l"/>
            <a:r>
              <a:rPr lang="it-IT" sz="4800" b="1" dirty="0" smtClean="0">
                <a:solidFill>
                  <a:schemeClr val="bg1"/>
                </a:solidFill>
                <a:latin typeface="Monotype Corsiva" panose="03010101010201010101" pitchFamily="66" charset="0"/>
              </a:rPr>
              <a:t>Quest’anno il progetto è stato incentrato sul tema dell’inclusione, per cui è stato quasi scontato, considerata l’a gravità del fenomeno, far approfondire ai ragazzi le questioni legate all’immigrazione, ai motivi che spingono migliaia di persone ogni anno, ad attraversare il Mediterraneo nel tentativo di cercare, come Mino Semino, un luogo dove vivere, dove poter mettere le proprie radici.  Siamo passati  poi, al tema dell’accoglienza, della diversità come ricchezza, dell’inclusione e del fenomeno </a:t>
            </a:r>
          </a:p>
          <a:p>
            <a:pPr algn="l"/>
            <a:endParaRPr lang="it-IT" sz="4800" b="1" dirty="0" smtClean="0">
              <a:solidFill>
                <a:srgbClr val="FF0000"/>
              </a:solidFill>
              <a:latin typeface="Monotype Corsiva" panose="03010101010201010101" pitchFamily="66" charset="0"/>
            </a:endParaRPr>
          </a:p>
          <a:p>
            <a:endParaRPr lang="it-IT" sz="4800" b="1" dirty="0" smtClean="0">
              <a:solidFill>
                <a:srgbClr val="FF0000"/>
              </a:solidFill>
              <a:latin typeface="Monotype Corsiva" panose="03010101010201010101" pitchFamily="66" charset="0"/>
            </a:endParaRPr>
          </a:p>
          <a:p>
            <a:endParaRPr lang="it-IT" sz="4000" dirty="0">
              <a:solidFill>
                <a:srgbClr val="FF0000"/>
              </a:solidFill>
              <a:latin typeface="Monotype Corsiva" panose="03010101010201010101" pitchFamily="66" charset="0"/>
            </a:endParaRPr>
          </a:p>
          <a:p>
            <a:endParaRPr lang="it-IT" dirty="0"/>
          </a:p>
        </p:txBody>
      </p:sp>
    </p:spTree>
    <p:extLst>
      <p:ext uri="{BB962C8B-B14F-4D97-AF65-F5344CB8AC3E}">
        <p14:creationId xmlns:p14="http://schemas.microsoft.com/office/powerpoint/2010/main" xmlns="" val="3791722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12192000" cy="6858000"/>
          </a:xfrm>
          <a:solidFill>
            <a:schemeClr val="accent5">
              <a:lumMod val="75000"/>
            </a:schemeClr>
          </a:solidFill>
        </p:spPr>
        <p:txBody>
          <a:bodyPr>
            <a:normAutofit/>
          </a:bodyPr>
          <a:lstStyle/>
          <a:p>
            <a:pPr algn="just">
              <a:lnSpc>
                <a:spcPct val="100000"/>
              </a:lnSpc>
            </a:pPr>
            <a:r>
              <a:rPr lang="it-IT" b="1" dirty="0" smtClean="0">
                <a:solidFill>
                  <a:schemeClr val="bg1"/>
                </a:solidFill>
                <a:latin typeface="Monotype Corsiva" panose="03010101010201010101" pitchFamily="66" charset="0"/>
              </a:rPr>
              <a:t>delle migliaia di minori stranieri non accompagnati che arrivano sulle nostre coste e di cui si perdono le tracce</a:t>
            </a:r>
            <a:r>
              <a:rPr lang="it-IT" b="1" dirty="0" smtClean="0"/>
              <a:t>.</a:t>
            </a:r>
            <a:br>
              <a:rPr lang="it-IT" b="1" dirty="0" smtClean="0"/>
            </a:br>
            <a:r>
              <a:rPr lang="it-IT" b="1" dirty="0" smtClean="0">
                <a:solidFill>
                  <a:schemeClr val="bg1"/>
                </a:solidFill>
                <a:latin typeface="Monotype Corsiva" panose="03010101010201010101" pitchFamily="66" charset="0"/>
              </a:rPr>
              <a:t>Il percorso intende promuovere l’incontro tra diversità e fornire alla scuola motivi di riflessione che possano sollecitare al  cambiamento. E’ proprio tra gli incontri tra diversi, infatti, che scaturisce un adattamento reciproco, e l’inclusione rappresenta, in questo contesto, una reale disponibilità all’accoglienza e costituisce lo sfondo valoriale che rende possibili le politiche di inclusione e le pratiche di integrazione nell’ambiente scuola.</a:t>
            </a:r>
            <a:endParaRPr lang="it-IT" dirty="0"/>
          </a:p>
        </p:txBody>
      </p:sp>
    </p:spTree>
    <p:extLst>
      <p:ext uri="{BB962C8B-B14F-4D97-AF65-F5344CB8AC3E}">
        <p14:creationId xmlns:p14="http://schemas.microsoft.com/office/powerpoint/2010/main" xmlns="" val="2221179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 y="0"/>
            <a:ext cx="12192001" cy="6857999"/>
          </a:xfrm>
          <a:solidFill>
            <a:srgbClr val="0070C0"/>
          </a:solidFill>
        </p:spPr>
        <p:txBody>
          <a:bodyPr>
            <a:normAutofit/>
          </a:bodyPr>
          <a:lstStyle/>
          <a:p>
            <a:pPr marL="0" indent="0" algn="just">
              <a:buNone/>
            </a:pPr>
            <a:endParaRPr lang="it-IT" sz="4400" b="1" dirty="0" smtClean="0">
              <a:solidFill>
                <a:schemeClr val="bg1"/>
              </a:solidFill>
              <a:latin typeface="Monotype Corsiva" panose="03010101010201010101" pitchFamily="66" charset="0"/>
            </a:endParaRPr>
          </a:p>
          <a:p>
            <a:pPr marL="0" indent="0" algn="just">
              <a:buNone/>
            </a:pPr>
            <a:r>
              <a:rPr lang="it-IT" sz="4400" b="1" dirty="0" smtClean="0">
                <a:solidFill>
                  <a:schemeClr val="bg1"/>
                </a:solidFill>
                <a:latin typeface="Monotype Corsiva" panose="03010101010201010101" pitchFamily="66" charset="0"/>
              </a:rPr>
              <a:t>E’ evidente, per chi lavora nella scuola, che l’integrazione, l’accoglienza, l’inclusione, aiutano a migliorare la qualità educativa delle proposte scolastiche se riescono a trasmettere nel vissuto quotidiano valori educativi che talvolta sono sottovalutati…l’obiettivo è…..</a:t>
            </a:r>
          </a:p>
          <a:p>
            <a:pPr marL="0" indent="0" algn="ctr">
              <a:buNone/>
            </a:pPr>
            <a:r>
              <a:rPr lang="it-IT" sz="4800" b="1" dirty="0" smtClean="0">
                <a:solidFill>
                  <a:srgbClr val="FF0000"/>
                </a:solidFill>
                <a:latin typeface="Monotype Corsiva" panose="03010101010201010101" pitchFamily="66" charset="0"/>
              </a:rPr>
              <a:t>far crescere i bambini solidali e responsabili</a:t>
            </a:r>
          </a:p>
          <a:p>
            <a:endParaRPr lang="it-IT" b="1" dirty="0"/>
          </a:p>
        </p:txBody>
      </p:sp>
    </p:spTree>
    <p:extLst>
      <p:ext uri="{BB962C8B-B14F-4D97-AF65-F5344CB8AC3E}">
        <p14:creationId xmlns:p14="http://schemas.microsoft.com/office/powerpoint/2010/main" xmlns="" val="2612345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122217"/>
          </a:xfrm>
          <a:solidFill>
            <a:schemeClr val="accent5">
              <a:lumMod val="75000"/>
            </a:schemeClr>
          </a:solidFill>
        </p:spPr>
        <p:txBody>
          <a:bodyPr>
            <a:normAutofit/>
          </a:bodyPr>
          <a:lstStyle/>
          <a:p>
            <a:pPr algn="ctr"/>
            <a:r>
              <a:rPr lang="it-IT" dirty="0" smtClean="0">
                <a:solidFill>
                  <a:srgbClr val="FF0000"/>
                </a:solidFill>
                <a:latin typeface="AR CHRISTY" panose="02000000000000000000" pitchFamily="2" charset="0"/>
              </a:rPr>
              <a:t>LETTURE SUL TEMA PRESSO LA LIBRERIA «IL DONO»</a:t>
            </a:r>
            <a:endParaRPr lang="it-IT" dirty="0">
              <a:solidFill>
                <a:srgbClr val="FF0000"/>
              </a:solidFill>
              <a:latin typeface="AR CHRISTY" panose="02000000000000000000" pitchFamily="2" charset="0"/>
            </a:endParaRPr>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045029" y="1122218"/>
            <a:ext cx="10247085" cy="5735782"/>
          </a:xfrm>
        </p:spPr>
      </p:pic>
    </p:spTree>
    <p:extLst>
      <p:ext uri="{BB962C8B-B14F-4D97-AF65-F5344CB8AC3E}">
        <p14:creationId xmlns:p14="http://schemas.microsoft.com/office/powerpoint/2010/main" xmlns="" val="3841087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0" y="1446550"/>
            <a:ext cx="12192000" cy="5411450"/>
          </a:xfrm>
        </p:spPr>
      </p:pic>
      <p:sp>
        <p:nvSpPr>
          <p:cNvPr id="2" name="CasellaDiTesto 1"/>
          <p:cNvSpPr txBox="1"/>
          <p:nvPr/>
        </p:nvSpPr>
        <p:spPr>
          <a:xfrm>
            <a:off x="0" y="0"/>
            <a:ext cx="12192000" cy="1446550"/>
          </a:xfrm>
          <a:prstGeom prst="rect">
            <a:avLst/>
          </a:prstGeom>
          <a:solidFill>
            <a:schemeClr val="accent5">
              <a:lumMod val="75000"/>
            </a:schemeClr>
          </a:solidFill>
        </p:spPr>
        <p:txBody>
          <a:bodyPr wrap="square" rtlCol="0">
            <a:spAutoFit/>
          </a:bodyPr>
          <a:lstStyle/>
          <a:p>
            <a:pPr algn="ctr"/>
            <a:r>
              <a:rPr lang="it-IT" sz="4400" dirty="0" smtClean="0">
                <a:solidFill>
                  <a:srgbClr val="FF0000"/>
                </a:solidFill>
                <a:latin typeface="AR CHRISTY" panose="02000000000000000000" pitchFamily="2" charset="0"/>
              </a:rPr>
              <a:t>LAVORO SULLA DIVERSITA’ VISSUTA COME VALORE, COME RICCHEZZA</a:t>
            </a:r>
            <a:endParaRPr lang="it-IT" sz="4400" dirty="0">
              <a:solidFill>
                <a:srgbClr val="FF0000"/>
              </a:solidFill>
              <a:latin typeface="AR CHRISTY" panose="02000000000000000000" pitchFamily="2" charset="0"/>
            </a:endParaRPr>
          </a:p>
        </p:txBody>
      </p:sp>
    </p:spTree>
    <p:extLst>
      <p:ext uri="{BB962C8B-B14F-4D97-AF65-F5344CB8AC3E}">
        <p14:creationId xmlns:p14="http://schemas.microsoft.com/office/powerpoint/2010/main" xmlns="" val="2919376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magine 17"/>
          <p:cNvPicPr>
            <a:picLocks noChangeAspect="1"/>
          </p:cNvPicPr>
          <p:nvPr/>
        </p:nvPicPr>
        <p:blipFill>
          <a:blip r:embed="rId2"/>
          <a:stretch>
            <a:fillRect/>
          </a:stretch>
        </p:blipFill>
        <p:spPr>
          <a:xfrm>
            <a:off x="0" y="0"/>
            <a:ext cx="12191999" cy="1637414"/>
          </a:xfrm>
          <a:prstGeom prst="rect">
            <a:avLst/>
          </a:prstGeom>
          <a:solidFill>
            <a:schemeClr val="accent5">
              <a:lumMod val="75000"/>
            </a:schemeClr>
          </a:solidFill>
        </p:spPr>
      </p:pic>
      <p:sp>
        <p:nvSpPr>
          <p:cNvPr id="19" name="CasellaDiTesto 18"/>
          <p:cNvSpPr txBox="1"/>
          <p:nvPr/>
        </p:nvSpPr>
        <p:spPr>
          <a:xfrm>
            <a:off x="0" y="1751183"/>
            <a:ext cx="12192000" cy="5106817"/>
          </a:xfrm>
          <a:prstGeom prst="rect">
            <a:avLst/>
          </a:prstGeom>
          <a:solidFill>
            <a:schemeClr val="accent5">
              <a:lumMod val="75000"/>
            </a:schemeClr>
          </a:solidFill>
        </p:spPr>
        <p:txBody>
          <a:bodyPr wrap="square" rtlCol="0">
            <a:spAutoFit/>
          </a:bodyPr>
          <a:lstStyle/>
          <a:p>
            <a:endParaRPr lang="it-IT" dirty="0"/>
          </a:p>
        </p:txBody>
      </p:sp>
      <p:pic>
        <p:nvPicPr>
          <p:cNvPr id="21" name="Immagine 20"/>
          <p:cNvPicPr>
            <a:picLocks noChangeAspect="1"/>
          </p:cNvPicPr>
          <p:nvPr/>
        </p:nvPicPr>
        <p:blipFill>
          <a:blip r:embed="rId3"/>
          <a:stretch>
            <a:fillRect/>
          </a:stretch>
        </p:blipFill>
        <p:spPr>
          <a:xfrm>
            <a:off x="25164" y="1403395"/>
            <a:ext cx="3121423" cy="2621507"/>
          </a:xfrm>
          <a:prstGeom prst="rect">
            <a:avLst/>
          </a:prstGeom>
        </p:spPr>
      </p:pic>
      <p:pic>
        <p:nvPicPr>
          <p:cNvPr id="22" name="Immagine 21"/>
          <p:cNvPicPr>
            <a:picLocks noChangeAspect="1"/>
          </p:cNvPicPr>
          <p:nvPr/>
        </p:nvPicPr>
        <p:blipFill>
          <a:blip r:embed="rId4"/>
          <a:stretch>
            <a:fillRect/>
          </a:stretch>
        </p:blipFill>
        <p:spPr>
          <a:xfrm>
            <a:off x="3216912" y="1403395"/>
            <a:ext cx="4621169" cy="2438611"/>
          </a:xfrm>
          <a:prstGeom prst="rect">
            <a:avLst/>
          </a:prstGeom>
        </p:spPr>
      </p:pic>
      <p:pic>
        <p:nvPicPr>
          <p:cNvPr id="24" name="Immagine 23"/>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rot="10800000">
            <a:off x="7630978" y="1419016"/>
            <a:ext cx="4491987" cy="2422990"/>
          </a:xfrm>
          <a:prstGeom prst="rect">
            <a:avLst/>
          </a:prstGeom>
        </p:spPr>
      </p:pic>
      <p:pic>
        <p:nvPicPr>
          <p:cNvPr id="25" name="Immagine 24"/>
          <p:cNvPicPr>
            <a:picLocks noChangeAspect="1"/>
          </p:cNvPicPr>
          <p:nvPr/>
        </p:nvPicPr>
        <p:blipFill>
          <a:blip r:embed="rId6"/>
          <a:stretch>
            <a:fillRect/>
          </a:stretch>
        </p:blipFill>
        <p:spPr>
          <a:xfrm>
            <a:off x="984414" y="4024902"/>
            <a:ext cx="4907705" cy="2636144"/>
          </a:xfrm>
          <a:prstGeom prst="rect">
            <a:avLst/>
          </a:prstGeom>
        </p:spPr>
      </p:pic>
      <p:pic>
        <p:nvPicPr>
          <p:cNvPr id="28" name="Segnaposto contenuto 6"/>
          <p:cNvPicPr>
            <a:picLocks noGrp="1" noChangeAspect="1"/>
          </p:cNvPicPr>
          <p:nvPr>
            <p:ph sz="quarter" idx="4"/>
          </p:nvPr>
        </p:nvPicPr>
        <p:blipFill>
          <a:blip r:embed="rId7" cstate="print"/>
          <a:stretch>
            <a:fillRect/>
          </a:stretch>
        </p:blipFill>
        <p:spPr>
          <a:xfrm rot="5400000">
            <a:off x="7445721" y="3500681"/>
            <a:ext cx="2636146" cy="3684588"/>
          </a:xfrm>
          <a:prstGeom prst="rect">
            <a:avLst/>
          </a:prstGeom>
        </p:spPr>
      </p:pic>
    </p:spTree>
    <p:extLst>
      <p:ext uri="{BB962C8B-B14F-4D97-AF65-F5344CB8AC3E}">
        <p14:creationId xmlns:p14="http://schemas.microsoft.com/office/powerpoint/2010/main" xmlns="" val="3658973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p:cNvSpPr txBox="1"/>
          <p:nvPr/>
        </p:nvSpPr>
        <p:spPr>
          <a:xfrm>
            <a:off x="0" y="0"/>
            <a:ext cx="12192000" cy="6858000"/>
          </a:xfrm>
          <a:prstGeom prst="rect">
            <a:avLst/>
          </a:prstGeom>
          <a:solidFill>
            <a:schemeClr val="accent5">
              <a:lumMod val="75000"/>
            </a:schemeClr>
          </a:solidFill>
        </p:spPr>
        <p:txBody>
          <a:bodyPr wrap="square" rtlCol="0">
            <a:spAutoFit/>
          </a:bodyPr>
          <a:lstStyle/>
          <a:p>
            <a:endParaRPr lang="it-IT" dirty="0"/>
          </a:p>
        </p:txBody>
      </p:sp>
      <p:pic>
        <p:nvPicPr>
          <p:cNvPr id="11" name="Segnaposto contenuto 10"/>
          <p:cNvPicPr>
            <a:picLocks noGrp="1" noChangeAspect="1"/>
          </p:cNvPicPr>
          <p:nvPr>
            <p:ph idx="1"/>
          </p:nvPr>
        </p:nvPicPr>
        <p:blipFill>
          <a:blip r:embed="rId2"/>
          <a:stretch>
            <a:fillRect/>
          </a:stretch>
        </p:blipFill>
        <p:spPr>
          <a:xfrm>
            <a:off x="3195108" y="680484"/>
            <a:ext cx="6863292" cy="5496479"/>
          </a:xfrm>
          <a:prstGeom prst="rect">
            <a:avLst/>
          </a:prstGeom>
        </p:spPr>
      </p:pic>
      <p:sp>
        <p:nvSpPr>
          <p:cNvPr id="2" name="CasellaDiTesto 1"/>
          <p:cNvSpPr txBox="1"/>
          <p:nvPr/>
        </p:nvSpPr>
        <p:spPr>
          <a:xfrm>
            <a:off x="193183" y="0"/>
            <a:ext cx="11998817" cy="769441"/>
          </a:xfrm>
          <a:prstGeom prst="rect">
            <a:avLst/>
          </a:prstGeom>
          <a:noFill/>
        </p:spPr>
        <p:txBody>
          <a:bodyPr wrap="square" rtlCol="0">
            <a:spAutoFit/>
          </a:bodyPr>
          <a:lstStyle/>
          <a:p>
            <a:pPr algn="ctr"/>
            <a:r>
              <a:rPr lang="it-IT" sz="4400" dirty="0" smtClean="0">
                <a:solidFill>
                  <a:srgbClr val="FF0000"/>
                </a:solidFill>
                <a:latin typeface="AR CHRISTY" panose="02000000000000000000" pitchFamily="2" charset="0"/>
              </a:rPr>
              <a:t>LAVORO SULLA TUTELA DEI MINORI</a:t>
            </a:r>
            <a:endParaRPr lang="it-IT" sz="4400" dirty="0">
              <a:solidFill>
                <a:srgbClr val="FF0000"/>
              </a:solidFill>
              <a:latin typeface="AR CHRISTY" panose="02000000000000000000" pitchFamily="2" charset="0"/>
            </a:endParaRPr>
          </a:p>
        </p:txBody>
      </p:sp>
    </p:spTree>
    <p:extLst>
      <p:ext uri="{BB962C8B-B14F-4D97-AF65-F5344CB8AC3E}">
        <p14:creationId xmlns:p14="http://schemas.microsoft.com/office/powerpoint/2010/main" xmlns="" val="1618382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p:spPr>
      </p:pic>
      <p:sp>
        <p:nvSpPr>
          <p:cNvPr id="2" name="CasellaDiTesto 1"/>
          <p:cNvSpPr txBox="1"/>
          <p:nvPr/>
        </p:nvSpPr>
        <p:spPr>
          <a:xfrm>
            <a:off x="0" y="0"/>
            <a:ext cx="12191999" cy="1446550"/>
          </a:xfrm>
          <a:prstGeom prst="rect">
            <a:avLst/>
          </a:prstGeom>
          <a:solidFill>
            <a:schemeClr val="accent5">
              <a:lumMod val="75000"/>
            </a:schemeClr>
          </a:solidFill>
        </p:spPr>
        <p:txBody>
          <a:bodyPr wrap="square" rtlCol="0">
            <a:spAutoFit/>
          </a:bodyPr>
          <a:lstStyle/>
          <a:p>
            <a:pPr algn="ctr"/>
            <a:r>
              <a:rPr lang="it-IT" sz="4400" dirty="0" smtClean="0">
                <a:solidFill>
                  <a:srgbClr val="FF0000"/>
                </a:solidFill>
                <a:latin typeface="AR CHRISTY" panose="02000000000000000000" pitchFamily="2" charset="0"/>
              </a:rPr>
              <a:t>LA NOSTRA MISSION…</a:t>
            </a:r>
          </a:p>
          <a:p>
            <a:pPr algn="ctr"/>
            <a:r>
              <a:rPr lang="it-IT" sz="4400" dirty="0" smtClean="0">
                <a:solidFill>
                  <a:srgbClr val="FF0000"/>
                </a:solidFill>
                <a:latin typeface="AR CHRISTY" panose="02000000000000000000" pitchFamily="2" charset="0"/>
              </a:rPr>
              <a:t>CRESCERE I BAMBINI SOLIDALI E RESPONSABILI</a:t>
            </a:r>
            <a:endParaRPr lang="it-IT" sz="4400" dirty="0">
              <a:solidFill>
                <a:srgbClr val="FF0000"/>
              </a:solidFill>
              <a:latin typeface="AR CHRISTY" panose="02000000000000000000" pitchFamily="2" charset="0"/>
            </a:endParaRPr>
          </a:p>
        </p:txBody>
      </p:sp>
    </p:spTree>
    <p:extLst>
      <p:ext uri="{BB962C8B-B14F-4D97-AF65-F5344CB8AC3E}">
        <p14:creationId xmlns:p14="http://schemas.microsoft.com/office/powerpoint/2010/main" xmlns="" val="267062398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452</TotalTime>
  <Words>346</Words>
  <Application>Microsoft Office PowerPoint</Application>
  <PresentationFormat>Personalizzato</PresentationFormat>
  <Paragraphs>40</Paragraphs>
  <Slides>15</Slides>
  <Notes>0</Notes>
  <HiddenSlides>0</HiddenSlides>
  <MMClips>0</MMClips>
  <ScaleCrop>false</ScaleCrop>
  <HeadingPairs>
    <vt:vector size="4" baseType="variant">
      <vt:variant>
        <vt:lpstr>Tema</vt:lpstr>
      </vt:variant>
      <vt:variant>
        <vt:i4>1</vt:i4>
      </vt:variant>
      <vt:variant>
        <vt:lpstr>Titoli diapositive</vt:lpstr>
      </vt:variant>
      <vt:variant>
        <vt:i4>15</vt:i4>
      </vt:variant>
    </vt:vector>
  </HeadingPairs>
  <TitlesOfParts>
    <vt:vector size="16" baseType="lpstr">
      <vt:lpstr>Tema di Office</vt:lpstr>
      <vt:lpstr>Diapositiva 1</vt:lpstr>
      <vt:lpstr>Diapositiva 2</vt:lpstr>
      <vt:lpstr>delle migliaia di minori stranieri non accompagnati che arrivano sulle nostre coste e di cui si perdono le tracce. Il percorso intende promuovere l’incontro tra diversità e fornire alla scuola motivi di riflessione che possano sollecitare al  cambiamento. E’ proprio tra gli incontri tra diversi, infatti, che scaturisce un adattamento reciproco, e l’inclusione rappresenta, in questo contesto, una reale disponibilità all’accoglienza e costituisce lo sfondo valoriale che rende possibili le politiche di inclusione e le pratiche di integrazione nell’ambiente scuola.</vt:lpstr>
      <vt:lpstr>Diapositiva 4</vt:lpstr>
      <vt:lpstr>LETTURE SUL TEMA PRESSO LA LIBRERIA «IL DONO»</vt:lpstr>
      <vt:lpstr>Diapositiva 6</vt:lpstr>
      <vt:lpstr>Diapositiva 7</vt:lpstr>
      <vt:lpstr>Diapositiva 8</vt:lpstr>
      <vt:lpstr>Diapositiva 9</vt:lpstr>
      <vt:lpstr>LE POPOLAZIONI SCAPPANO DAI TERRORISTI…MALALA</vt:lpstr>
      <vt:lpstr>EMIGRANTI SU UN GOMMONE</vt:lpstr>
      <vt:lpstr>Diapositiva 12</vt:lpstr>
      <vt:lpstr>ECCOCI …… SIAMO I RAGAZZI DELLA  IV B</vt:lpstr>
      <vt:lpstr>Diapositiva 14</vt:lpstr>
      <vt:lpstr>Diapositiva 15</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grazia62 rao</dc:creator>
  <cp:lastModifiedBy>segretario</cp:lastModifiedBy>
  <cp:revision>39</cp:revision>
  <dcterms:created xsi:type="dcterms:W3CDTF">2017-01-16T17:56:48Z</dcterms:created>
  <dcterms:modified xsi:type="dcterms:W3CDTF">2017-01-20T09:00:04Z</dcterms:modified>
</cp:coreProperties>
</file>